
<file path=[Content_Types].xml><?xml version="1.0" encoding="utf-8"?>
<Types xmlns="http://schemas.openxmlformats.org/package/2006/content-types"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notesSlides/_rels/notesSlide31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6.xml.rels" ContentType="application/vnd.openxmlformats-package.relationships+xml"/>
  <Override PartName="/ppt/notesSlides/notesSlide31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6.xml" ContentType="application/vnd.openxmlformats-officedocument.presentationml.notesSlide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40.png" ContentType="image/png"/>
  <Override PartName="/ppt/media/image28.tif" ContentType="image/tiff"/>
  <Override PartName="/ppt/media/image27.png" ContentType="image/png"/>
  <Override PartName="/ppt/media/image26.png" ContentType="image/png"/>
  <Override PartName="/ppt/media/image25.tif" ContentType="image/tiff"/>
  <Override PartName="/ppt/media/image45.tif" ContentType="image/tiff"/>
  <Override PartName="/ppt/media/image24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37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6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38.png" ContentType="image/png"/>
  <Override PartName="/ppt/media/image3.png" ContentType="image/png"/>
  <Override PartName="/ppt/media/image8.png" ContentType="image/png"/>
  <Override PartName="/ppt/media/image23.png" ContentType="image/png"/>
  <Override PartName="/ppt/media/image4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39.tif" ContentType="image/tiff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slideLayouts/_rels/slideLayout4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7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notes' format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36360E15-51D7-4C35-9A8A-EBB4A275F7FE}" type="slidenum"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hyperlink" Target="http://theprofessionalspoint.blogspot.com/2019/03/advantages-and-disadvantages-of_4.html" TargetMode="External"/><Relationship Id="rId2" Type="http://schemas.openxmlformats.org/officeDocument/2006/relationships/slide" Target="../slides/slide31.xml"/><Relationship Id="rId3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9B4C021-EA2A-4075-BAA4-FA6DF6500D39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r>
              <a:rPr b="1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Prepare the data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 :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i="1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Center the data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 : subtract the mean from each variables. This produces a data set whose mean is zero.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i="1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Scale the data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 : If the variances of the variables in your data are significantly different, it’s a good idea to scale the data to unit variance. This is achieved by dividing each variables by its standard deviation.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Calculate the covariance/correlation matrix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Calculate the eigenvectors and the eigenvalues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 of the covariance matrix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Choose principal components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 : eigenvectors are ordered by eigenvalues from the highest to the lowest. The number of chosen eigenvectors will be the number of dimensions of the new data set. eigenvectors = (eig_1, eig_2,…, eig_n)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Compute the new dataset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 :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i="1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transpose eigeinvectors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 : rows are eigenvectors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i="1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transpose the adjusted dat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(rows are variables and columns are individuals)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i="1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new.data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 = eigenvectors.transposed X adjustedData.transposed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4B4E0AE-A471-47E5-AAF4-D5D3C12F9312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r>
              <a:rPr b="1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Prepare the data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 :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i="1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Center the data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 : subtract the mean from each variables. This produces a data set whose mean is zero.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i="1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Scale the data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 : If the variances of the variables in your data are significantly different, it’s a good idea to scale the data to unit variance. This is achieved by dividing each variables by its standard deviation.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Calculate the covariance/correlation matrix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Calculate the eigenvectors and the eigenvalues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 of the covariance matrix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Choose principal components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 : eigenvectors are ordered by eigenvalues from the highest to the lowest. The number of chosen eigenvectors will be the number of dimensions of the new data set. eigenvectors = (eig_1, eig_2,…, eig_n)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Compute the new dataset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 :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i="1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transpose eigeinvectors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 : rows are eigenvectors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i="1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transpose the adjusted dat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(rows are variables and columns are individuals)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i="1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new.data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 = eigenvectors.transposed X adjustedData.transposed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14C2526-771F-46A7-9D46-157A2157DBE3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EOF - 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Functional PCA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Robust PCA – insensitive to outliers 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87CFEA8-7B67-4364-B111-58698E49F043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EFC6C0C-65A9-4567-8050-F6879A4051E0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http://theprofessionalspoint.blogspot.com/2019/03/advantages-and-disadvantages-of_4.html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0A51498-8F9F-4424-9646-266B4FE7A51B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55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9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1" descr=""/>
          <p:cNvPicPr/>
          <p:nvPr/>
        </p:nvPicPr>
        <p:blipFill>
          <a:blip r:embed="rId2"/>
          <a:stretch/>
        </p:blipFill>
        <p:spPr>
          <a:xfrm>
            <a:off x="539640" y="467280"/>
            <a:ext cx="1896480" cy="686880"/>
          </a:xfrm>
          <a:prstGeom prst="rect">
            <a:avLst/>
          </a:prstGeom>
          <a:ln>
            <a:noFill/>
          </a:ln>
        </p:spPr>
      </p:pic>
      <p:pic>
        <p:nvPicPr>
          <p:cNvPr id="1" name="Picture 8" descr=""/>
          <p:cNvPicPr/>
          <p:nvPr/>
        </p:nvPicPr>
        <p:blipFill>
          <a:blip r:embed="rId3"/>
          <a:stretch/>
        </p:blipFill>
        <p:spPr>
          <a:xfrm>
            <a:off x="5650200" y="431280"/>
            <a:ext cx="3035520" cy="719280"/>
          </a:xfrm>
          <a:prstGeom prst="rect">
            <a:avLst/>
          </a:prstGeom>
          <a:ln>
            <a:noFill/>
          </a:ln>
        </p:spPr>
      </p:pic>
      <p:pic>
        <p:nvPicPr>
          <p:cNvPr id="2" name="Picture 9" descr=""/>
          <p:cNvPicPr/>
          <p:nvPr/>
        </p:nvPicPr>
        <p:blipFill>
          <a:blip r:embed="rId4"/>
          <a:stretch/>
        </p:blipFill>
        <p:spPr>
          <a:xfrm>
            <a:off x="6933960" y="6182640"/>
            <a:ext cx="1697040" cy="473400"/>
          </a:xfrm>
          <a:prstGeom prst="rect">
            <a:avLst/>
          </a:prstGeom>
          <a:ln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95640" y="476640"/>
            <a:ext cx="8290440" cy="64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380880" y="1752480"/>
            <a:ext cx="8305200" cy="419040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9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8" descr=""/>
          <p:cNvPicPr/>
          <p:nvPr/>
        </p:nvPicPr>
        <p:blipFill>
          <a:blip r:embed="rId2">
            <a:lum bright="70000" contrast="-70000"/>
          </a:blip>
          <a:stretch/>
        </p:blipFill>
        <p:spPr>
          <a:xfrm>
            <a:off x="2379240" y="6117480"/>
            <a:ext cx="2418120" cy="573120"/>
          </a:xfrm>
          <a:prstGeom prst="rect">
            <a:avLst/>
          </a:prstGeom>
          <a:ln>
            <a:noFill/>
          </a:ln>
        </p:spPr>
      </p:pic>
      <p:pic>
        <p:nvPicPr>
          <p:cNvPr id="40" name="Picture 9" descr=""/>
          <p:cNvPicPr/>
          <p:nvPr/>
        </p:nvPicPr>
        <p:blipFill>
          <a:blip r:embed="rId3"/>
          <a:stretch/>
        </p:blipFill>
        <p:spPr>
          <a:xfrm>
            <a:off x="395640" y="5913000"/>
            <a:ext cx="1651320" cy="899640"/>
          </a:xfrm>
          <a:prstGeom prst="rect">
            <a:avLst/>
          </a:prstGeom>
          <a:ln>
            <a:noFill/>
          </a:ln>
        </p:spPr>
      </p:pic>
      <p:pic>
        <p:nvPicPr>
          <p:cNvPr id="41" name="Picture 6" descr=""/>
          <p:cNvPicPr/>
          <p:nvPr/>
        </p:nvPicPr>
        <p:blipFill>
          <a:blip r:embed="rId4"/>
          <a:stretch/>
        </p:blipFill>
        <p:spPr>
          <a:xfrm>
            <a:off x="6933960" y="6182640"/>
            <a:ext cx="1697400" cy="473760"/>
          </a:xfrm>
          <a:prstGeom prst="rect">
            <a:avLst/>
          </a:prstGeom>
          <a:ln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9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8" descr=""/>
          <p:cNvPicPr/>
          <p:nvPr/>
        </p:nvPicPr>
        <p:blipFill>
          <a:blip r:embed="rId2">
            <a:lum bright="70000" contrast="-70000"/>
          </a:blip>
          <a:stretch/>
        </p:blipFill>
        <p:spPr>
          <a:xfrm>
            <a:off x="2379240" y="6117480"/>
            <a:ext cx="2417760" cy="572760"/>
          </a:xfrm>
          <a:prstGeom prst="rect">
            <a:avLst/>
          </a:prstGeom>
          <a:ln>
            <a:noFill/>
          </a:ln>
        </p:spPr>
      </p:pic>
      <p:pic>
        <p:nvPicPr>
          <p:cNvPr id="79" name="Picture 9" descr=""/>
          <p:cNvPicPr/>
          <p:nvPr/>
        </p:nvPicPr>
        <p:blipFill>
          <a:blip r:embed="rId3"/>
          <a:stretch/>
        </p:blipFill>
        <p:spPr>
          <a:xfrm>
            <a:off x="395640" y="5913000"/>
            <a:ext cx="1650960" cy="899280"/>
          </a:xfrm>
          <a:prstGeom prst="rect">
            <a:avLst/>
          </a:prstGeom>
          <a:ln>
            <a:noFill/>
          </a:ln>
        </p:spPr>
      </p:pic>
      <p:pic>
        <p:nvPicPr>
          <p:cNvPr id="80" name="Picture 6" descr=""/>
          <p:cNvPicPr/>
          <p:nvPr/>
        </p:nvPicPr>
        <p:blipFill>
          <a:blip r:embed="rId4"/>
          <a:stretch/>
        </p:blipFill>
        <p:spPr>
          <a:xfrm>
            <a:off x="6933960" y="6182640"/>
            <a:ext cx="1697040" cy="473400"/>
          </a:xfrm>
          <a:prstGeom prst="rect">
            <a:avLst/>
          </a:prstGeom>
          <a:ln>
            <a:noFill/>
          </a:ln>
        </p:spPr>
      </p:pic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9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8" descr=""/>
          <p:cNvPicPr/>
          <p:nvPr/>
        </p:nvPicPr>
        <p:blipFill>
          <a:blip r:embed="rId2">
            <a:lum bright="70000" contrast="-70000"/>
          </a:blip>
          <a:stretch/>
        </p:blipFill>
        <p:spPr>
          <a:xfrm>
            <a:off x="2379240" y="6117480"/>
            <a:ext cx="2418120" cy="573120"/>
          </a:xfrm>
          <a:prstGeom prst="rect">
            <a:avLst/>
          </a:prstGeom>
          <a:ln>
            <a:noFill/>
          </a:ln>
        </p:spPr>
      </p:pic>
      <p:pic>
        <p:nvPicPr>
          <p:cNvPr id="118" name="Picture 9" descr=""/>
          <p:cNvPicPr/>
          <p:nvPr/>
        </p:nvPicPr>
        <p:blipFill>
          <a:blip r:embed="rId3"/>
          <a:stretch/>
        </p:blipFill>
        <p:spPr>
          <a:xfrm>
            <a:off x="395640" y="5913000"/>
            <a:ext cx="1651320" cy="899640"/>
          </a:xfrm>
          <a:prstGeom prst="rect">
            <a:avLst/>
          </a:prstGeom>
          <a:ln>
            <a:noFill/>
          </a:ln>
        </p:spPr>
      </p:pic>
      <p:pic>
        <p:nvPicPr>
          <p:cNvPr id="119" name="Picture 6" descr=""/>
          <p:cNvPicPr/>
          <p:nvPr/>
        </p:nvPicPr>
        <p:blipFill>
          <a:blip r:embed="rId4"/>
          <a:stretch/>
        </p:blipFill>
        <p:spPr>
          <a:xfrm>
            <a:off x="6933960" y="6182640"/>
            <a:ext cx="1697400" cy="473760"/>
          </a:xfrm>
          <a:prstGeom prst="rect">
            <a:avLst/>
          </a:prstGeom>
          <a:ln>
            <a:noFill/>
          </a:ln>
        </p:spPr>
      </p:pic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8.t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9.t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5.tif"/><Relationship Id="rId2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hyperlink" Target="https://stats.stackexchange.com/questions/2691/making-sense-of-principal-component-analysis-eigenvectors-eigenvalues" TargetMode="External"/><Relationship Id="rId2" Type="http://schemas.openxmlformats.org/officeDocument/2006/relationships/hyperlink" Target="https://www.youtube.com/watch?v=UyAfmAZU_WI" TargetMode="External"/><Relationship Id="rId3" Type="http://schemas.openxmlformats.org/officeDocument/2006/relationships/hyperlink" Target="https://www.youtube.com/watch?v=PFDu9oVAE-g&amp;t=441s" TargetMode="External"/><Relationship Id="rId4" Type="http://schemas.openxmlformats.org/officeDocument/2006/relationships/hyperlink" Target="https://www.ncbi.nlm.nih.gov/pmc/articles/PMC4792409/pdf/rsta20150202.pdf" TargetMode="External"/><Relationship Id="rId5" Type="http://schemas.openxmlformats.org/officeDocument/2006/relationships/slideLayout" Target="../slideLayouts/slideLayout3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tif"/><Relationship Id="rId3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395640" y="1947240"/>
            <a:ext cx="8290080" cy="106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PhD </a:t>
            </a:r>
            <a:r>
              <a:rPr b="1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meeting </a:t>
            </a:r>
            <a:r>
              <a:rPr b="1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review: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Principal 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Compone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nt 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Analysis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395640" y="3150360"/>
            <a:ext cx="8290440" cy="76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Jana &amp; Jon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395640" y="3429000"/>
            <a:ext cx="8280000" cy="244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September 2019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395640" y="476640"/>
            <a:ext cx="8290440" cy="64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Calculating PCs using Covariance Matrix Method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5" name="Picture 9" descr=""/>
          <p:cNvPicPr/>
          <p:nvPr/>
        </p:nvPicPr>
        <p:blipFill>
          <a:blip r:embed="rId1"/>
          <a:stretch/>
        </p:blipFill>
        <p:spPr>
          <a:xfrm>
            <a:off x="1227240" y="1124640"/>
            <a:ext cx="6688800" cy="5595840"/>
          </a:xfrm>
          <a:prstGeom prst="rect">
            <a:avLst/>
          </a:prstGeom>
          <a:ln>
            <a:noFill/>
          </a:ln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395640" y="476640"/>
            <a:ext cx="8290080" cy="64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Singular value decomposition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380880" y="1752480"/>
            <a:ext cx="8304840" cy="419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3"/>
          <p:cNvSpPr/>
          <p:nvPr/>
        </p:nvSpPr>
        <p:spPr>
          <a:xfrm>
            <a:off x="380880" y="1368000"/>
            <a:ext cx="8304840" cy="457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Factorisation: matrix </a:t>
            </a:r>
            <a:r>
              <a:rPr b="1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X → </a:t>
            </a: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product of 3 matrices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            </a:t>
            </a:r>
            <a:r>
              <a:rPr b="1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X = UDV</a:t>
            </a:r>
            <a:r>
              <a:rPr b="1" lang="en-GB" sz="2800" spc="-1" strike="noStrike" baseline="33000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input: X</a:t>
            </a:r>
            <a:r>
              <a:rPr b="1" lang="en-GB" sz="2800" spc="-1" strike="noStrike" baseline="-33000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[m x n]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</a:t>
            </a:r>
            <a:r>
              <a:rPr b="1" lang="en-GB" sz="2800" spc="-1" strike="noStrike" baseline="-33000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[m x r] </a:t>
            </a: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= left singular vectors; r = concepts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</a:t>
            </a:r>
            <a:r>
              <a:rPr b="1" lang="en-GB" sz="2800" spc="-1" strike="noStrike" baseline="-33000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[r x r]</a:t>
            </a:r>
            <a:r>
              <a:rPr b="1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= singular values, diagonal, sorted (strength of each concept)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</a:t>
            </a:r>
            <a:r>
              <a:rPr b="1" lang="en-GB" sz="2800" spc="-1" strike="noStrike" baseline="33000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</a:t>
            </a:r>
            <a:r>
              <a:rPr b="1" lang="en-GB" sz="2800" spc="-1" strike="noStrike" baseline="-33000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[n x r] </a:t>
            </a:r>
            <a:r>
              <a:rPr b="0" lang="en-GB" sz="2800" spc="-1" strike="noStrike" baseline="-33000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= right singular vectors</a:t>
            </a:r>
            <a:r>
              <a:rPr b="1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Maximum number of r is the min(m, n)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9" name="" descr=""/>
          <p:cNvPicPr/>
          <p:nvPr/>
        </p:nvPicPr>
        <p:blipFill>
          <a:blip r:embed="rId1"/>
          <a:stretch/>
        </p:blipFill>
        <p:spPr>
          <a:xfrm>
            <a:off x="5112360" y="1870200"/>
            <a:ext cx="2951640" cy="1729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395640" y="476640"/>
            <a:ext cx="8290080" cy="64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SVD theorem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2"/>
          <p:cNvSpPr/>
          <p:nvPr/>
        </p:nvSpPr>
        <p:spPr>
          <a:xfrm>
            <a:off x="380880" y="1752480"/>
            <a:ext cx="8304840" cy="419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3"/>
          <p:cNvSpPr/>
          <p:nvPr/>
        </p:nvSpPr>
        <p:spPr>
          <a:xfrm>
            <a:off x="380880" y="3356640"/>
            <a:ext cx="8304840" cy="258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1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U, D, V </a:t>
            </a: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= unique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1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U, V</a:t>
            </a: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= column orthonormal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Columns are orthogonal (dot product is 0) unit vectors (Euclidian length of 1)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</a:t>
            </a:r>
            <a:r>
              <a:rPr b="1" lang="en-GB" sz="2400" spc="-1" strike="noStrike" baseline="33000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</a:t>
            </a:r>
            <a:r>
              <a:rPr b="1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 </a:t>
            </a: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= </a:t>
            </a:r>
            <a:r>
              <a:rPr b="1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I, V</a:t>
            </a:r>
            <a:r>
              <a:rPr b="1" lang="en-GB" sz="2400" spc="-1" strike="noStrike" baseline="33000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</a:t>
            </a:r>
            <a:r>
              <a:rPr b="1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 </a:t>
            </a: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= </a:t>
            </a:r>
            <a:r>
              <a:rPr b="1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 </a:t>
            </a:r>
            <a:r>
              <a:rPr b="0" lang="en-GB" sz="20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(form a basis)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1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 </a:t>
            </a: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= diagonal, singular values are positive and sorted in decreasing order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1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1"/>
          <a:stretch/>
        </p:blipFill>
        <p:spPr>
          <a:xfrm>
            <a:off x="432000" y="1296000"/>
            <a:ext cx="2880000" cy="1688040"/>
          </a:xfrm>
          <a:prstGeom prst="rect">
            <a:avLst/>
          </a:prstGeom>
          <a:ln>
            <a:noFill/>
          </a:ln>
        </p:spPr>
      </p:pic>
      <p:pic>
        <p:nvPicPr>
          <p:cNvPr id="194" name="" descr=""/>
          <p:cNvPicPr/>
          <p:nvPr/>
        </p:nvPicPr>
        <p:blipFill>
          <a:blip r:embed="rId2"/>
          <a:stretch/>
        </p:blipFill>
        <p:spPr>
          <a:xfrm>
            <a:off x="3672000" y="1368000"/>
            <a:ext cx="3384000" cy="1386720"/>
          </a:xfrm>
          <a:prstGeom prst="rect">
            <a:avLst/>
          </a:prstGeom>
          <a:ln>
            <a:noFill/>
          </a:ln>
        </p:spPr>
      </p:pic>
      <p:sp>
        <p:nvSpPr>
          <p:cNvPr id="195" name="Line 4"/>
          <p:cNvSpPr/>
          <p:nvPr/>
        </p:nvSpPr>
        <p:spPr>
          <a:xfrm>
            <a:off x="3024000" y="1944000"/>
            <a:ext cx="36000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Line 5"/>
          <p:cNvSpPr/>
          <p:nvPr/>
        </p:nvSpPr>
        <p:spPr>
          <a:xfrm>
            <a:off x="3024000" y="2088000"/>
            <a:ext cx="36000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6"/>
          <p:cNvSpPr/>
          <p:nvPr/>
        </p:nvSpPr>
        <p:spPr>
          <a:xfrm>
            <a:off x="3672360" y="2754720"/>
            <a:ext cx="5255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GB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Jure Leskovec, Stanford University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GB" sz="1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YT: Artificial Intelligence - All in One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395640" y="476640"/>
            <a:ext cx="8290080" cy="64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SVD - example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9" name="" descr=""/>
          <p:cNvPicPr/>
          <p:nvPr/>
        </p:nvPicPr>
        <p:blipFill>
          <a:blip r:embed="rId1"/>
          <a:srcRect l="3129" t="0" r="0" b="0"/>
          <a:stretch/>
        </p:blipFill>
        <p:spPr>
          <a:xfrm>
            <a:off x="1039680" y="1584000"/>
            <a:ext cx="5512320" cy="3373560"/>
          </a:xfrm>
          <a:prstGeom prst="rect">
            <a:avLst/>
          </a:prstGeom>
          <a:ln>
            <a:noFill/>
          </a:ln>
        </p:spPr>
      </p:pic>
      <p:sp>
        <p:nvSpPr>
          <p:cNvPr id="200" name="CustomShape 2"/>
          <p:cNvSpPr/>
          <p:nvPr/>
        </p:nvSpPr>
        <p:spPr>
          <a:xfrm>
            <a:off x="324000" y="3528000"/>
            <a:ext cx="1367640" cy="63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Users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3"/>
          <p:cNvSpPr/>
          <p:nvPr/>
        </p:nvSpPr>
        <p:spPr>
          <a:xfrm>
            <a:off x="6624360" y="2448000"/>
            <a:ext cx="266364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Trying to find: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concepts / latent dimensions / latent factors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4"/>
          <p:cNvSpPr/>
          <p:nvPr/>
        </p:nvSpPr>
        <p:spPr>
          <a:xfrm>
            <a:off x="1044000" y="1944000"/>
            <a:ext cx="1367640" cy="63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Movies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395640" y="476640"/>
            <a:ext cx="8290080" cy="64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SVD - example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4" name="" descr=""/>
          <p:cNvPicPr/>
          <p:nvPr/>
        </p:nvPicPr>
        <p:blipFill>
          <a:blip r:embed="rId1"/>
          <a:stretch/>
        </p:blipFill>
        <p:spPr>
          <a:xfrm>
            <a:off x="1584000" y="1306440"/>
            <a:ext cx="5760000" cy="3414600"/>
          </a:xfrm>
          <a:prstGeom prst="rect">
            <a:avLst/>
          </a:prstGeom>
          <a:ln>
            <a:noFill/>
          </a:ln>
        </p:spPr>
      </p:pic>
      <p:sp>
        <p:nvSpPr>
          <p:cNvPr id="205" name="CustomShape 2"/>
          <p:cNvSpPr/>
          <p:nvPr/>
        </p:nvSpPr>
        <p:spPr>
          <a:xfrm>
            <a:off x="1800000" y="2605680"/>
            <a:ext cx="864000" cy="1138320"/>
          </a:xfrm>
          <a:prstGeom prst="rect">
            <a:avLst/>
          </a:prstGeom>
          <a:noFill/>
          <a:ln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3"/>
          <p:cNvSpPr/>
          <p:nvPr/>
        </p:nvSpPr>
        <p:spPr>
          <a:xfrm>
            <a:off x="2736000" y="3744000"/>
            <a:ext cx="504000" cy="792000"/>
          </a:xfrm>
          <a:prstGeom prst="rect">
            <a:avLst/>
          </a:prstGeom>
          <a:noFill/>
          <a:ln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395640" y="476640"/>
            <a:ext cx="8290080" cy="64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SVD - example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1"/>
          <a:stretch/>
        </p:blipFill>
        <p:spPr>
          <a:xfrm>
            <a:off x="1584000" y="1306440"/>
            <a:ext cx="5760000" cy="3414600"/>
          </a:xfrm>
          <a:prstGeom prst="rect">
            <a:avLst/>
          </a:prstGeom>
          <a:ln>
            <a:noFill/>
          </a:ln>
        </p:spPr>
      </p:pic>
      <p:sp>
        <p:nvSpPr>
          <p:cNvPr id="209" name="CustomShape 2"/>
          <p:cNvSpPr/>
          <p:nvPr/>
        </p:nvSpPr>
        <p:spPr>
          <a:xfrm>
            <a:off x="1008000" y="2952000"/>
            <a:ext cx="935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Sci-Fi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720000" y="3830040"/>
            <a:ext cx="1367640" cy="63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Romance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4"/>
          <p:cNvSpPr/>
          <p:nvPr/>
        </p:nvSpPr>
        <p:spPr>
          <a:xfrm>
            <a:off x="1800000" y="1728000"/>
            <a:ext cx="864000" cy="873360"/>
          </a:xfrm>
          <a:prstGeom prst="rect">
            <a:avLst/>
          </a:prstGeom>
          <a:noFill/>
          <a:ln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5"/>
          <p:cNvSpPr/>
          <p:nvPr/>
        </p:nvSpPr>
        <p:spPr>
          <a:xfrm>
            <a:off x="2664000" y="1728000"/>
            <a:ext cx="576000" cy="863640"/>
          </a:xfrm>
          <a:prstGeom prst="rect">
            <a:avLst/>
          </a:prstGeom>
          <a:noFill/>
          <a:ln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6"/>
          <p:cNvSpPr/>
          <p:nvPr/>
        </p:nvSpPr>
        <p:spPr>
          <a:xfrm>
            <a:off x="1008000" y="2952000"/>
            <a:ext cx="791280" cy="345960"/>
          </a:xfrm>
          <a:prstGeom prst="rect">
            <a:avLst/>
          </a:prstGeom>
          <a:noFill/>
          <a:ln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7"/>
          <p:cNvSpPr/>
          <p:nvPr/>
        </p:nvSpPr>
        <p:spPr>
          <a:xfrm>
            <a:off x="720000" y="3744360"/>
            <a:ext cx="1079640" cy="575640"/>
          </a:xfrm>
          <a:prstGeom prst="rect">
            <a:avLst/>
          </a:prstGeom>
          <a:noFill/>
          <a:ln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8"/>
          <p:cNvSpPr/>
          <p:nvPr/>
        </p:nvSpPr>
        <p:spPr>
          <a:xfrm>
            <a:off x="1800000" y="2605680"/>
            <a:ext cx="864000" cy="1138320"/>
          </a:xfrm>
          <a:prstGeom prst="rect">
            <a:avLst/>
          </a:prstGeom>
          <a:noFill/>
          <a:ln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9"/>
          <p:cNvSpPr/>
          <p:nvPr/>
        </p:nvSpPr>
        <p:spPr>
          <a:xfrm>
            <a:off x="2736000" y="3744000"/>
            <a:ext cx="504000" cy="792000"/>
          </a:xfrm>
          <a:prstGeom prst="rect">
            <a:avLst/>
          </a:prstGeom>
          <a:noFill/>
          <a:ln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395640" y="476640"/>
            <a:ext cx="8290080" cy="64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SVD - example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792360" y="1210680"/>
            <a:ext cx="7199640" cy="4549320"/>
          </a:xfrm>
          <a:prstGeom prst="rect">
            <a:avLst/>
          </a:prstGeom>
          <a:ln>
            <a:noFill/>
          </a:ln>
        </p:spPr>
      </p:pic>
      <p:sp>
        <p:nvSpPr>
          <p:cNvPr id="219" name="CustomShape 2"/>
          <p:cNvSpPr/>
          <p:nvPr/>
        </p:nvSpPr>
        <p:spPr>
          <a:xfrm>
            <a:off x="4824360" y="2376000"/>
            <a:ext cx="4535640" cy="76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Columns of U = concepts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User to concept matrix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2952000" y="2664000"/>
            <a:ext cx="1800000" cy="2160000"/>
          </a:xfrm>
          <a:prstGeom prst="rect">
            <a:avLst/>
          </a:prstGeom>
          <a:noFill/>
          <a:ln w="38160">
            <a:solidFill>
              <a:srgbClr val="cc00cc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" descr=""/>
          <p:cNvPicPr/>
          <p:nvPr/>
        </p:nvPicPr>
        <p:blipFill>
          <a:blip r:embed="rId1"/>
          <a:stretch/>
        </p:blipFill>
        <p:spPr>
          <a:xfrm>
            <a:off x="792720" y="1211040"/>
            <a:ext cx="7199640" cy="4549320"/>
          </a:xfrm>
          <a:prstGeom prst="rect">
            <a:avLst/>
          </a:prstGeom>
          <a:ln>
            <a:noFill/>
          </a:ln>
        </p:spPr>
      </p:pic>
      <p:sp>
        <p:nvSpPr>
          <p:cNvPr id="222" name="CustomShape 1"/>
          <p:cNvSpPr/>
          <p:nvPr/>
        </p:nvSpPr>
        <p:spPr>
          <a:xfrm>
            <a:off x="395640" y="476640"/>
            <a:ext cx="8290080" cy="64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SVD - example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5400000" y="2592000"/>
            <a:ext cx="4463640" cy="42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 = strength of the concept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CustomShape 3"/>
          <p:cNvSpPr/>
          <p:nvPr/>
        </p:nvSpPr>
        <p:spPr>
          <a:xfrm>
            <a:off x="5472000" y="3168000"/>
            <a:ext cx="1440000" cy="1008000"/>
          </a:xfrm>
          <a:prstGeom prst="rect">
            <a:avLst/>
          </a:prstGeom>
          <a:noFill/>
          <a:ln w="38160">
            <a:solidFill>
              <a:srgbClr val="cc00cc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" descr=""/>
          <p:cNvPicPr/>
          <p:nvPr/>
        </p:nvPicPr>
        <p:blipFill>
          <a:blip r:embed="rId1"/>
          <a:stretch/>
        </p:blipFill>
        <p:spPr>
          <a:xfrm>
            <a:off x="792720" y="1211040"/>
            <a:ext cx="7199640" cy="4549320"/>
          </a:xfrm>
          <a:prstGeom prst="rect">
            <a:avLst/>
          </a:prstGeom>
          <a:ln>
            <a:noFill/>
          </a:ln>
        </p:spPr>
      </p:pic>
      <p:sp>
        <p:nvSpPr>
          <p:cNvPr id="226" name="CustomShape 1"/>
          <p:cNvSpPr/>
          <p:nvPr/>
        </p:nvSpPr>
        <p:spPr>
          <a:xfrm>
            <a:off x="4824000" y="4824000"/>
            <a:ext cx="3168360" cy="936360"/>
          </a:xfrm>
          <a:prstGeom prst="rect">
            <a:avLst/>
          </a:prstGeom>
          <a:noFill/>
          <a:ln w="38160">
            <a:solidFill>
              <a:srgbClr val="cc00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2"/>
          <p:cNvSpPr/>
          <p:nvPr/>
        </p:nvSpPr>
        <p:spPr>
          <a:xfrm>
            <a:off x="395640" y="476640"/>
            <a:ext cx="8290080" cy="64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SVD - example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CustomShape 3"/>
          <p:cNvSpPr/>
          <p:nvPr/>
        </p:nvSpPr>
        <p:spPr>
          <a:xfrm>
            <a:off x="3312360" y="5710320"/>
            <a:ext cx="4463640" cy="76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</a:t>
            </a:r>
            <a:r>
              <a:rPr b="0" lang="en-GB" sz="2400" spc="-1" strike="noStrike" baseline="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= rows are concepts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Movie to concept matrix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" descr=""/>
          <p:cNvPicPr/>
          <p:nvPr/>
        </p:nvPicPr>
        <p:blipFill>
          <a:blip r:embed="rId1"/>
          <a:stretch/>
        </p:blipFill>
        <p:spPr>
          <a:xfrm>
            <a:off x="792720" y="1211040"/>
            <a:ext cx="7199640" cy="4549320"/>
          </a:xfrm>
          <a:prstGeom prst="rect">
            <a:avLst/>
          </a:prstGeom>
          <a:ln>
            <a:noFill/>
          </a:ln>
        </p:spPr>
      </p:pic>
      <p:sp>
        <p:nvSpPr>
          <p:cNvPr id="230" name="CustomShape 1"/>
          <p:cNvSpPr/>
          <p:nvPr/>
        </p:nvSpPr>
        <p:spPr>
          <a:xfrm>
            <a:off x="5472000" y="3168000"/>
            <a:ext cx="1440000" cy="1008000"/>
          </a:xfrm>
          <a:prstGeom prst="rect">
            <a:avLst/>
          </a:prstGeom>
          <a:noFill/>
          <a:ln w="38160">
            <a:solidFill>
              <a:srgbClr val="cc00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2"/>
          <p:cNvSpPr/>
          <p:nvPr/>
        </p:nvSpPr>
        <p:spPr>
          <a:xfrm>
            <a:off x="395640" y="476640"/>
            <a:ext cx="8290080" cy="64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SVD - example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3"/>
          <p:cNvSpPr/>
          <p:nvPr/>
        </p:nvSpPr>
        <p:spPr>
          <a:xfrm>
            <a:off x="4896000" y="4824000"/>
            <a:ext cx="3024000" cy="313920"/>
          </a:xfrm>
          <a:prstGeom prst="rect">
            <a:avLst/>
          </a:prstGeom>
          <a:noFill/>
          <a:ln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4"/>
          <p:cNvSpPr/>
          <p:nvPr/>
        </p:nvSpPr>
        <p:spPr>
          <a:xfrm>
            <a:off x="6624000" y="4392000"/>
            <a:ext cx="2303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66c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Axis 1 of projection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5"/>
          <p:cNvSpPr/>
          <p:nvPr/>
        </p:nvSpPr>
        <p:spPr>
          <a:xfrm>
            <a:off x="5544000" y="3276000"/>
            <a:ext cx="503640" cy="287640"/>
          </a:xfrm>
          <a:prstGeom prst="rect">
            <a:avLst/>
          </a:prstGeom>
          <a:noFill/>
          <a:ln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6"/>
          <p:cNvSpPr/>
          <p:nvPr/>
        </p:nvSpPr>
        <p:spPr>
          <a:xfrm>
            <a:off x="4968000" y="2556000"/>
            <a:ext cx="252000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/>
            <a:r>
              <a:rPr b="0" lang="en-GB" sz="1800" spc="-1" strike="noStrike">
                <a:solidFill>
                  <a:srgbClr val="0066c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Standard deviation (spread) on the axis 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7"/>
          <p:cNvSpPr/>
          <p:nvPr/>
        </p:nvSpPr>
        <p:spPr>
          <a:xfrm>
            <a:off x="4896000" y="5177520"/>
            <a:ext cx="3024000" cy="235440"/>
          </a:xfrm>
          <a:prstGeom prst="rect">
            <a:avLst/>
          </a:prstGeom>
          <a:noFill/>
          <a:ln w="2916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8"/>
          <p:cNvSpPr/>
          <p:nvPr/>
        </p:nvSpPr>
        <p:spPr>
          <a:xfrm>
            <a:off x="6084000" y="3600000"/>
            <a:ext cx="359640" cy="287640"/>
          </a:xfrm>
          <a:prstGeom prst="rect">
            <a:avLst/>
          </a:prstGeom>
          <a:noFill/>
          <a:ln w="2916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9"/>
          <p:cNvSpPr/>
          <p:nvPr/>
        </p:nvSpPr>
        <p:spPr>
          <a:xfrm>
            <a:off x="4896000" y="5452560"/>
            <a:ext cx="3024000" cy="235440"/>
          </a:xfrm>
          <a:prstGeom prst="rect">
            <a:avLst/>
          </a:prstGeom>
          <a:noFill/>
          <a:ln w="29160">
            <a:solidFill>
              <a:srgbClr val="00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10"/>
          <p:cNvSpPr/>
          <p:nvPr/>
        </p:nvSpPr>
        <p:spPr>
          <a:xfrm>
            <a:off x="6516000" y="3888000"/>
            <a:ext cx="359640" cy="287640"/>
          </a:xfrm>
          <a:prstGeom prst="rect">
            <a:avLst/>
          </a:prstGeom>
          <a:noFill/>
          <a:ln w="29160">
            <a:solidFill>
              <a:srgbClr val="00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11"/>
          <p:cNvSpPr/>
          <p:nvPr/>
        </p:nvSpPr>
        <p:spPr>
          <a:xfrm>
            <a:off x="576000" y="1057680"/>
            <a:ext cx="5975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SVD gives us the best axis to project 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395640" y="476640"/>
            <a:ext cx="8290440" cy="64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Histo</a:t>
            </a: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ry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380880" y="1752480"/>
            <a:ext cx="8305200" cy="419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earliest literature by Pearson (1901) and </a:t>
            </a: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Hotelling (1933), independently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Became relevant when electronic computers </a:t>
            </a: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came along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Extensive literature and two main concepts of </a:t>
            </a: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obtaining the solutions as the eigen </a:t>
            </a: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decomposition or as the singular value </a:t>
            </a: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decomposition (SVD) of the centered matrix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395640" y="476640"/>
            <a:ext cx="8290080" cy="64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SVD - PCA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380880" y="1368000"/>
            <a:ext cx="8304840" cy="457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X</a:t>
            </a:r>
            <a:r>
              <a:rPr b="0" lang="en-GB" sz="2800" spc="-1" strike="noStrike" baseline="-33000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[m x n]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1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</a:t>
            </a:r>
            <a:r>
              <a:rPr b="0" lang="en-GB" sz="2800" spc="-1" strike="noStrike" baseline="-33000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[m x r]</a:t>
            </a: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</a:t>
            </a:r>
            <a:r>
              <a:rPr b="1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y variable to concepts matrix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 columns = left singular vectors = concepts = </a:t>
            </a:r>
            <a:r>
              <a:rPr b="0" lang="en-GB" sz="22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eigenvectors</a:t>
            </a:r>
            <a:r>
              <a:rPr b="0" lang="en-GB" sz="2200" spc="-1" strike="noStrike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GB" sz="22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of m x m matrix </a:t>
            </a:r>
            <a:r>
              <a:rPr b="1" lang="en-GB" sz="22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X’X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1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</a:t>
            </a: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strength of our concept → sqrt(</a:t>
            </a:r>
            <a:r>
              <a:rPr b="0" lang="en-GB" sz="2800" spc="-1" strike="noStrike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eigenvalues</a:t>
            </a:r>
            <a:r>
              <a:rPr b="0" lang="en-GB" sz="28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1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</a:t>
            </a:r>
            <a:r>
              <a:rPr b="0" lang="en-GB" sz="2800" spc="-1" strike="noStrike" baseline="-33000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[n x r]</a:t>
            </a: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x variable to concepts matrix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 columns = right singular vectors = concepts  = </a:t>
            </a:r>
            <a:r>
              <a:rPr b="0" lang="en-GB" sz="22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eigenvectors</a:t>
            </a:r>
            <a:r>
              <a:rPr b="0" lang="en-GB" sz="2200" spc="-1" strike="noStrike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GB" sz="22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of n x n matrix </a:t>
            </a:r>
            <a:r>
              <a:rPr b="1" lang="en-GB" sz="22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XX’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395640" y="476640"/>
            <a:ext cx="8290080" cy="64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SVD - PCA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380880" y="1368000"/>
            <a:ext cx="8304840" cy="457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X</a:t>
            </a:r>
            <a:r>
              <a:rPr b="0" lang="en-GB" sz="2800" spc="-1" strike="noStrike" baseline="-33000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[m x n]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1" lang="en-GB" sz="2800" spc="-1" strike="sng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</a:t>
            </a:r>
            <a:r>
              <a:rPr b="0" lang="en-GB" sz="2800" spc="-1" strike="sngStrike" baseline="-33000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[m x r]</a:t>
            </a:r>
            <a:r>
              <a:rPr b="0" lang="en-GB" sz="2800" spc="-1" strike="sng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</a:t>
            </a:r>
            <a:r>
              <a:rPr b="1" lang="en-GB" sz="2800" spc="-1" strike="sng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GB" sz="2800" spc="-1" strike="sng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x variable to concepts matrix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sng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 columns = left singular vectors = concepts = </a:t>
            </a:r>
            <a:r>
              <a:rPr b="0" lang="en-GB" sz="2200" spc="-1" strike="sng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eigenvectors</a:t>
            </a:r>
            <a:r>
              <a:rPr b="0" lang="en-GB" sz="2200" spc="-1" strike="sngStrike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GB" sz="2200" spc="-1" strike="sng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of m x m matrix </a:t>
            </a:r>
            <a:r>
              <a:rPr b="1" lang="en-GB" sz="2200" spc="-1" strike="sng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X’X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1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</a:t>
            </a: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singular values are sqrt(</a:t>
            </a:r>
            <a:r>
              <a:rPr b="0" lang="en-GB" sz="2800" spc="-1" strike="noStrike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eigenvalues</a:t>
            </a:r>
            <a:r>
              <a:rPr b="0" lang="en-GB" sz="28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1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</a:t>
            </a:r>
            <a:r>
              <a:rPr b="0" lang="en-GB" sz="2800" spc="-1" strike="noStrike" baseline="-33000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[n x r]</a:t>
            </a: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</a:t>
            </a:r>
            <a:r>
              <a:rPr b="0" lang="en-GB" sz="22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right singular vectors are </a:t>
            </a:r>
            <a:r>
              <a:rPr b="0" lang="en-GB" sz="2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eigenvectors</a:t>
            </a:r>
            <a:r>
              <a:rPr b="0" lang="en-GB" sz="2200" spc="-1" strike="noStrike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395640" y="476640"/>
            <a:ext cx="8290440" cy="64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Calculating PCs using SVD Method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6" name="Content Placeholder 9" descr=""/>
          <p:cNvPicPr/>
          <p:nvPr/>
        </p:nvPicPr>
        <p:blipFill>
          <a:blip r:embed="rId1"/>
          <a:stretch/>
        </p:blipFill>
        <p:spPr>
          <a:xfrm>
            <a:off x="380880" y="1484640"/>
            <a:ext cx="8305200" cy="388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395640" y="476640"/>
            <a:ext cx="8290080" cy="64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SVD - example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380880" y="1368000"/>
            <a:ext cx="8304840" cy="457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Columns of U – x variable to concepts matrix </a:t>
            </a: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(strength of association to the concept</a:t>
            </a: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 = strength of our concept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</a:t>
            </a:r>
            <a:r>
              <a:rPr b="0" lang="en-GB" sz="2800" spc="-1" strike="noStrike" baseline="33000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</a:t>
            </a: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= y variable to concept matrix </a:t>
            </a: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(strength of association to the concept</a:t>
            </a: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1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</a:t>
            </a:r>
            <a:r>
              <a:rPr b="0" lang="en-GB" sz="2800" spc="-1" strike="noStrike" baseline="-33000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[m x n]</a:t>
            </a: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m = individuals, n = SNPs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1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</a:t>
            </a:r>
            <a:r>
              <a:rPr b="0" lang="en-GB" sz="2800" spc="-1" strike="noStrike" baseline="-33000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[m x r]</a:t>
            </a: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how each individual belongs to a concept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b="1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</a:t>
            </a:r>
            <a:r>
              <a:rPr b="0" lang="en-GB" sz="2800" spc="-1" strike="noStrike" baseline="-33000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[r x r]</a:t>
            </a: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strength of the concept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b="1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</a:t>
            </a:r>
            <a:r>
              <a:rPr b="1" lang="en-GB" sz="2800" spc="-1" strike="noStrike" baseline="33000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</a:t>
            </a:r>
            <a:r>
              <a:rPr b="0" lang="en-GB" sz="2800" spc="-1" strike="noStrike" baseline="-33000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[r x n]</a:t>
            </a: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how each SNP belongs to a concept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" descr=""/>
          <p:cNvPicPr/>
          <p:nvPr/>
        </p:nvPicPr>
        <p:blipFill>
          <a:blip r:embed="rId1"/>
          <a:stretch/>
        </p:blipFill>
        <p:spPr>
          <a:xfrm>
            <a:off x="1116360" y="217800"/>
            <a:ext cx="4571280" cy="6189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395640" y="476640"/>
            <a:ext cx="8290440" cy="64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Uses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CustomShape 2"/>
          <p:cNvSpPr/>
          <p:nvPr/>
        </p:nvSpPr>
        <p:spPr>
          <a:xfrm>
            <a:off x="380880" y="1752480"/>
            <a:ext cx="8305200" cy="419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Binary data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Ordinal data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Compositional data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Discrete data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Symbolic data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 with spatial structure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395640" y="476640"/>
            <a:ext cx="8290440" cy="64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Uses and its adaptations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380880" y="1459080"/>
            <a:ext cx="8305200" cy="419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 decompose G matrix in order to visualize genetic distance and relatedness between individuals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Chemical spectroscopy (functional PCA)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Image processing, ML, bioinformatics and Web data analysis (robust PCA)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Signal processing (Karhunen-Loeve transformation (KLT))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Mechanical engineering (proper orthogonal decomposition (POD))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Meteorological science (empirical orthogonal function (EOF))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Interval data and histograms (symbolic data PCA)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395640" y="476640"/>
            <a:ext cx="8290080" cy="64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Uses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380880" y="1752480"/>
            <a:ext cx="8304840" cy="419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3"/>
          <p:cNvSpPr/>
          <p:nvPr/>
        </p:nvSpPr>
        <p:spPr>
          <a:xfrm>
            <a:off x="380880" y="1123920"/>
            <a:ext cx="8304840" cy="481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Image analysis / compression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7" name="" descr=""/>
          <p:cNvPicPr/>
          <p:nvPr/>
        </p:nvPicPr>
        <p:blipFill>
          <a:blip r:embed="rId1"/>
          <a:stretch/>
        </p:blipFill>
        <p:spPr>
          <a:xfrm>
            <a:off x="337320" y="1584000"/>
            <a:ext cx="7654320" cy="4679640"/>
          </a:xfrm>
          <a:prstGeom prst="rect">
            <a:avLst/>
          </a:prstGeom>
          <a:ln>
            <a:noFill/>
          </a:ln>
        </p:spPr>
      </p:pic>
      <p:sp>
        <p:nvSpPr>
          <p:cNvPr id="258" name="CustomShape 4"/>
          <p:cNvSpPr/>
          <p:nvPr/>
        </p:nvSpPr>
        <p:spPr>
          <a:xfrm>
            <a:off x="72000" y="6264000"/>
            <a:ext cx="6551640" cy="65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Václav Hlaváč, Czech Technical University in Prague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395640" y="476640"/>
            <a:ext cx="8290080" cy="64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Uses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380880" y="1752480"/>
            <a:ext cx="8304840" cy="419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3"/>
          <p:cNvSpPr/>
          <p:nvPr/>
        </p:nvSpPr>
        <p:spPr>
          <a:xfrm>
            <a:off x="380880" y="1123920"/>
            <a:ext cx="8304840" cy="481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First four PCs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2" name="" descr=""/>
          <p:cNvPicPr/>
          <p:nvPr/>
        </p:nvPicPr>
        <p:blipFill>
          <a:blip r:embed="rId1"/>
          <a:stretch/>
        </p:blipFill>
        <p:spPr>
          <a:xfrm>
            <a:off x="12960" y="2091960"/>
            <a:ext cx="9143280" cy="1499760"/>
          </a:xfrm>
          <a:prstGeom prst="rect">
            <a:avLst/>
          </a:prstGeom>
          <a:ln>
            <a:noFill/>
          </a:ln>
        </p:spPr>
      </p:pic>
      <p:pic>
        <p:nvPicPr>
          <p:cNvPr id="263" name="" descr=""/>
          <p:cNvPicPr/>
          <p:nvPr/>
        </p:nvPicPr>
        <p:blipFill>
          <a:blip r:embed="rId2"/>
          <a:stretch/>
        </p:blipFill>
        <p:spPr>
          <a:xfrm>
            <a:off x="144000" y="3592080"/>
            <a:ext cx="8351640" cy="704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395640" y="476640"/>
            <a:ext cx="8290080" cy="64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Uses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380880" y="1752480"/>
            <a:ext cx="8304840" cy="419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3"/>
          <p:cNvSpPr/>
          <p:nvPr/>
        </p:nvSpPr>
        <p:spPr>
          <a:xfrm>
            <a:off x="380880" y="1123920"/>
            <a:ext cx="8304840" cy="481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Reconstruction with 4 PC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7" name="" descr=""/>
          <p:cNvPicPr/>
          <p:nvPr/>
        </p:nvPicPr>
        <p:blipFill>
          <a:blip r:embed="rId1"/>
          <a:stretch/>
        </p:blipFill>
        <p:spPr>
          <a:xfrm>
            <a:off x="936000" y="1590120"/>
            <a:ext cx="7490880" cy="4601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395640" y="476640"/>
            <a:ext cx="8290080" cy="64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General Idea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380880" y="1556280"/>
            <a:ext cx="8304840" cy="438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800" indent="-34272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Dimensionality reduction method with minimal information loss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800" indent="-34272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Used in exploratory data analysis, does not require distributional assumptions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800" indent="-34272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Unsupervised learning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800" indent="-34272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New uncorrelated variables: linear combination of existing variables (columns)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800" indent="-34272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Find the directions of the maximum variance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1000" indent="-34272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r>
              <a:rPr b="0" lang="en-GB" sz="2400" spc="-1" strike="noStrike" baseline="30000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</a:t>
            </a: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principal component – largest variance, 2</a:t>
            </a:r>
            <a:r>
              <a:rPr b="0" lang="en-GB" sz="2400" spc="-1" strike="noStrike" baseline="30000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nd</a:t>
            </a: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PC second largest variance,…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1000" indent="-34272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PCs are orthogonal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395640" y="476640"/>
            <a:ext cx="8290080" cy="64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Uses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380880" y="1752480"/>
            <a:ext cx="8304840" cy="419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0" name="Picture 3" descr=""/>
          <p:cNvPicPr/>
          <p:nvPr/>
        </p:nvPicPr>
        <p:blipFill>
          <a:blip r:embed="rId1"/>
          <a:stretch/>
        </p:blipFill>
        <p:spPr>
          <a:xfrm>
            <a:off x="2197440" y="0"/>
            <a:ext cx="5085000" cy="6831360"/>
          </a:xfrm>
          <a:prstGeom prst="rect">
            <a:avLst/>
          </a:prstGeom>
          <a:ln>
            <a:noFill/>
          </a:ln>
        </p:spPr>
      </p:pic>
      <p:sp>
        <p:nvSpPr>
          <p:cNvPr id="271" name="TextShape 3"/>
          <p:cNvSpPr txBox="1"/>
          <p:nvPr/>
        </p:nvSpPr>
        <p:spPr>
          <a:xfrm>
            <a:off x="7344000" y="4248000"/>
            <a:ext cx="1584000" cy="1882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Novembre et al., 2009: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https://www.ncbi.nlm.nih.gov/pmc/articles/PMC2735096/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395640" y="476640"/>
            <a:ext cx="8290440" cy="64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Advantages / Disadvantages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73" name="Table 2"/>
          <p:cNvGraphicFramePr/>
          <p:nvPr/>
        </p:nvGraphicFramePr>
        <p:xfrm>
          <a:off x="759240" y="2059560"/>
          <a:ext cx="7740360" cy="3383280"/>
        </p:xfrm>
        <a:graphic>
          <a:graphicData uri="http://schemas.openxmlformats.org/drawingml/2006/table">
            <a:tbl>
              <a:tblPr/>
              <a:tblGrid>
                <a:gridCol w="3821400"/>
                <a:gridCol w="3919320"/>
              </a:tblGrid>
              <a:tr h="3383280">
                <a:tc>
                  <a:txBody>
                    <a:bodyPr/>
                    <a:p>
                      <a:pPr marL="285840" indent="-285480">
                        <a:lnSpc>
                          <a:spcPct val="100000"/>
                        </a:lnSpc>
                        <a:buClr>
                          <a:srgbClr val="ffffff"/>
                        </a:buClr>
                        <a:buFont typeface="Arial"/>
                        <a:buChar char="•"/>
                      </a:pPr>
                      <a:r>
                        <a:rPr b="0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Removes correlated features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285840" indent="-285480">
                        <a:lnSpc>
                          <a:spcPct val="100000"/>
                        </a:lnSpc>
                        <a:buClr>
                          <a:srgbClr val="ffffff"/>
                        </a:buClr>
                        <a:buFont typeface="Arial"/>
                        <a:buChar char="•"/>
                      </a:pPr>
                      <a:r>
                        <a:rPr b="0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Improves algorithm performance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285840" indent="-285480">
                        <a:lnSpc>
                          <a:spcPct val="100000"/>
                        </a:lnSpc>
                        <a:buClr>
                          <a:srgbClr val="ffffff"/>
                        </a:buClr>
                        <a:buFont typeface="Arial"/>
                        <a:buChar char="•"/>
                      </a:pPr>
                      <a:r>
                        <a:rPr b="0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Reduces overfitting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285840" indent="-285480">
                        <a:lnSpc>
                          <a:spcPct val="100000"/>
                        </a:lnSpc>
                        <a:buClr>
                          <a:srgbClr val="ffffff"/>
                        </a:buClr>
                        <a:buFont typeface="Arial"/>
                        <a:buChar char="•"/>
                      </a:pPr>
                      <a:r>
                        <a:rPr b="0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Improves visualization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285840" indent="-285480">
                        <a:lnSpc>
                          <a:spcPct val="100000"/>
                        </a:lnSpc>
                        <a:buClr>
                          <a:srgbClr val="ffffff"/>
                        </a:buClr>
                        <a:buFont typeface="Arial"/>
                        <a:buChar char="•"/>
                      </a:pPr>
                      <a:r>
                        <a:rPr b="0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Unsupervised technique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285840" indent="-285480">
                        <a:lnSpc>
                          <a:spcPct val="100000"/>
                        </a:lnSpc>
                        <a:buClr>
                          <a:srgbClr val="ffffff"/>
                        </a:buClr>
                        <a:buFont typeface="Arial"/>
                        <a:buChar char="•"/>
                      </a:pPr>
                      <a:r>
                        <a:rPr b="0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Not computationally intensive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p>
                      <a:pPr marL="285840" indent="-285480">
                        <a:lnSpc>
                          <a:spcPct val="100000"/>
                        </a:lnSpc>
                        <a:buClr>
                          <a:srgbClr val="ffffff"/>
                        </a:buClr>
                        <a:buFont typeface="Arial"/>
                        <a:buChar char="•"/>
                      </a:pPr>
                      <a:r>
                        <a:rPr b="0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Independent variables become less interpretable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285840" indent="-285480">
                        <a:lnSpc>
                          <a:spcPct val="100000"/>
                        </a:lnSpc>
                        <a:buClr>
                          <a:srgbClr val="ffffff"/>
                        </a:buClr>
                        <a:buFont typeface="Arial"/>
                        <a:buChar char="•"/>
                      </a:pPr>
                      <a:r>
                        <a:rPr b="0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Data standardization is a must before PCA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285840" indent="-285480">
                        <a:lnSpc>
                          <a:spcPct val="100000"/>
                        </a:lnSpc>
                        <a:buClr>
                          <a:srgbClr val="ffffff"/>
                        </a:buClr>
                        <a:buFont typeface="Arial"/>
                        <a:buChar char="•"/>
                      </a:pPr>
                      <a:r>
                        <a:rPr b="0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Loss of information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285840" indent="-285480">
                        <a:lnSpc>
                          <a:spcPct val="100000"/>
                        </a:lnSpc>
                        <a:buClr>
                          <a:srgbClr val="ffffff"/>
                        </a:buClr>
                        <a:buFont typeface="Arial"/>
                        <a:buChar char="•"/>
                      </a:pPr>
                      <a:r>
                        <a:rPr b="0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Systematic experimental artefacts correlations (e.g. genotyping)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285840" indent="-285480">
                        <a:lnSpc>
                          <a:spcPct val="100000"/>
                        </a:lnSpc>
                        <a:buClr>
                          <a:srgbClr val="ffffff"/>
                        </a:buClr>
                        <a:buFont typeface="Arial"/>
                        <a:buChar char="•"/>
                      </a:pPr>
                      <a:r>
                        <a:rPr b="0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Maybe not the most powerful method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285840" indent="-285480">
                        <a:lnSpc>
                          <a:spcPct val="100000"/>
                        </a:lnSpc>
                        <a:buClr>
                          <a:srgbClr val="ffffff"/>
                        </a:buClr>
                        <a:buFont typeface="Arial"/>
                        <a:buChar char="•"/>
                      </a:pPr>
                      <a:r>
                        <a:rPr b="0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The covariance matrix is difficult to be evaluated in an accurate manner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c0504d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395640" y="476640"/>
            <a:ext cx="8290440" cy="64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R Examples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380880" y="1752480"/>
            <a:ext cx="8305200" cy="419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Simple SVD example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Dataset example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Image compression example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395640" y="476640"/>
            <a:ext cx="8290440" cy="64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Helpful literature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432000" y="1209240"/>
            <a:ext cx="8305200" cy="419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440" indent="-34272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0" lang="en-GB" sz="2200" spc="-1" strike="noStrike" u="sng">
                <a:solidFill>
                  <a:srgbClr val="5959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"/>
              </a:rPr>
              <a:t>https://stats.stackexchange.com/questions/2691/making-sense-of-principal-component-analysis-eigenvectors-eigenvalues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440" indent="-34272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1" lang="en-GB" sz="2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SVD:</a:t>
            </a:r>
            <a:r>
              <a:rPr b="1" lang="en-GB" sz="2200" spc="-1" strike="noStrike" u="sng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GB" sz="2200" spc="-1" strike="noStrike" u="sng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https://www.youtube.com/watch?v=P5mlg91as1c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440" indent="-34272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0" lang="en-GB" sz="2200" spc="-1" strike="noStrike" u="sng">
                <a:solidFill>
                  <a:srgbClr val="5959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https://www.youtube.com/watch?v=UyAfmAZU_WI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440" indent="-34272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1" lang="en-GB" sz="2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Eigen stuff: </a:t>
            </a:r>
            <a:r>
              <a:rPr b="0" lang="en-GB" sz="2200" spc="-1" strike="noStrike" u="sng">
                <a:solidFill>
                  <a:srgbClr val="5959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https://www.youtube.com/watch?v=PFDu9oVAE-g&amp;t=441s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440" indent="-34272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1" lang="en-GB" sz="2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Paper:</a:t>
            </a:r>
            <a:r>
              <a:rPr b="1" lang="en-GB" sz="2200" spc="-1" strike="noStrike" u="sng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GB" sz="2200" spc="-1" strike="noStrike" u="sng">
                <a:solidFill>
                  <a:srgbClr val="5959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4"/>
              </a:rPr>
              <a:t>https://www.ncbi.nlm.nih.gov/pmc/articles/PMC4792409/pdf/rsta20150202.pdf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440" indent="-34272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1" lang="en-GB" sz="2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DejaVu Sans"/>
              </a:rPr>
              <a:t>Tutorial:</a:t>
            </a:r>
            <a:r>
              <a:rPr b="0" lang="en-GB" sz="2200" spc="-1" strike="noStrike" u="sng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https://www.researchgate.net/publication/309165405_Principal_component_analysis_-_a_tutorial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395640" y="476640"/>
            <a:ext cx="8290440" cy="64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Confusing terminology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334440" y="1296000"/>
            <a:ext cx="8305200" cy="419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Singular value decomposition</a:t>
            </a:r>
            <a:r>
              <a:rPr b="0" lang="en-GB" sz="22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matrix factorisation into three smaller matrices (</a:t>
            </a:r>
            <a:r>
              <a:rPr b="1" lang="en-GB" sz="22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UDV</a:t>
            </a:r>
            <a:r>
              <a:rPr b="1" lang="en-GB" sz="2200" spc="-1" strike="noStrike" baseline="33000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GB" sz="22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Eigen decomposition</a:t>
            </a:r>
            <a:r>
              <a:rPr b="0" lang="en-GB" sz="22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decomposes a square matrix into eigenvector (elements are PC loadings) - eigenvalue (</a:t>
            </a:r>
            <a:r>
              <a:rPr b="0" lang="en-GB" sz="22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Noto Sans"/>
                <a:ea typeface="Noto Sans"/>
              </a:rPr>
              <a:t>λ</a:t>
            </a:r>
            <a:r>
              <a:rPr b="0" lang="en-GB" sz="2200" spc="-1" strike="noStrike" baseline="-33000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Noto Sans"/>
                <a:ea typeface="Noto Sans"/>
              </a:rPr>
              <a:t>i</a:t>
            </a:r>
            <a:r>
              <a:rPr b="0" lang="en-GB" sz="22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"/>
              </a:rPr>
              <a:t>) pairs: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"/>
              </a:rPr>
              <a:t>   </a:t>
            </a:r>
            <a:r>
              <a:rPr b="1" lang="en-GB" sz="22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"/>
              </a:rPr>
              <a:t>Ax</a:t>
            </a:r>
            <a:r>
              <a:rPr b="0" lang="en-GB" sz="22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Noto Sans"/>
                <a:ea typeface="Noto Sans"/>
              </a:rPr>
              <a:t> = λ</a:t>
            </a:r>
            <a:r>
              <a:rPr b="1" lang="en-GB" sz="22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Noto Sans"/>
                <a:ea typeface="Noto Sans"/>
              </a:rPr>
              <a:t>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"/>
              </a:rPr>
              <a:t>Principal component:</a:t>
            </a:r>
            <a:r>
              <a:rPr b="0" lang="en-GB" sz="22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"/>
              </a:rPr>
              <a:t> axis of the largest variance of the data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"/>
              </a:rPr>
              <a:t>Principal component analysis:</a:t>
            </a:r>
            <a:r>
              <a:rPr b="0" lang="en-GB" sz="22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"/>
              </a:rPr>
              <a:t> dimensionality reduction     method, linear combinations of the centered variables 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"/>
              </a:rPr>
              <a:t>Orthogonal vectors</a:t>
            </a:r>
            <a:r>
              <a:rPr b="0" lang="en-GB" sz="22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"/>
              </a:rPr>
              <a:t>: dot product is 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"/>
              </a:rPr>
              <a:t>Unit vector</a:t>
            </a:r>
            <a:r>
              <a:rPr b="0" lang="en-GB" sz="22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"/>
              </a:rPr>
              <a:t>: vector of (Euclidian) length 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"/>
              </a:rPr>
              <a:t>Orthonormal</a:t>
            </a:r>
            <a:r>
              <a:rPr b="0" lang="en-GB" sz="22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"/>
              </a:rPr>
              <a:t>: orthogonal and unit vectors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864000" y="1152000"/>
            <a:ext cx="7373520" cy="4479840"/>
          </a:xfrm>
          <a:prstGeom prst="rect">
            <a:avLst/>
          </a:prstGeom>
          <a:ln>
            <a:noFill/>
          </a:ln>
        </p:spPr>
      </p:pic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395640" y="476640"/>
            <a:ext cx="8290080" cy="64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Computation methods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380880" y="1752480"/>
            <a:ext cx="8304840" cy="419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Eigen decomposition - values and eigenvectors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Square matrix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Singular value decomposition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864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Any matrix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395640" y="476640"/>
            <a:ext cx="8290080" cy="64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Eigenvalues and eigenvectors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380880" y="1440000"/>
            <a:ext cx="8304840" cy="450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</a:t>
            </a:r>
            <a:r>
              <a:rPr b="1" lang="en-GB" sz="2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x</a:t>
            </a:r>
            <a:r>
              <a:rPr b="1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= </a:t>
            </a:r>
            <a:r>
              <a:rPr b="0" lang="en-GB" sz="2800" spc="-1" strike="noStrike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Noto Sans"/>
                <a:ea typeface="Noto Sans"/>
              </a:rPr>
              <a:t>λ</a:t>
            </a:r>
            <a:r>
              <a:rPr b="1" lang="en-GB" sz="2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"/>
              </a:rPr>
              <a:t>x     x </a:t>
            </a:r>
            <a:r>
              <a:rPr b="0" lang="en-GB" sz="2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"/>
              </a:rPr>
              <a:t>= eigenvector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"/>
              </a:rPr>
              <a:t>                  </a:t>
            </a:r>
            <a:r>
              <a:rPr b="0" lang="en-GB" sz="2800" spc="-1" strike="noStrike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Noto Sans"/>
                <a:ea typeface="Noto Sans"/>
              </a:rPr>
              <a:t>λ = eigenvalue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Noto Sans"/>
                <a:ea typeface="Noto Sans"/>
              </a:rPr>
              <a:t>λ as λI</a:t>
            </a:r>
            <a:r>
              <a:rPr b="0" lang="en-GB" sz="2800" spc="-1" strike="noStrike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Noto Sans"/>
                <a:ea typeface="Noto Sans"/>
              </a:rPr>
              <a:t> </a:t>
            </a:r>
            <a:r>
              <a:rPr b="0" lang="en-GB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Noto Sans"/>
                <a:ea typeface="Noto Sans"/>
              </a:rPr>
              <a:t>      (</a:t>
            </a:r>
            <a:r>
              <a:rPr b="1" lang="en-GB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Noto Sans"/>
                <a:ea typeface="Noto Sans"/>
              </a:rPr>
              <a:t>A</a:t>
            </a:r>
            <a:r>
              <a:rPr b="0" lang="en-GB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Noto Sans"/>
                <a:ea typeface="Noto Sans"/>
              </a:rPr>
              <a:t> – λ</a:t>
            </a:r>
            <a:r>
              <a:rPr b="1" lang="en-GB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Noto Sans"/>
                <a:ea typeface="Noto Sans"/>
              </a:rPr>
              <a:t>I</a:t>
            </a:r>
            <a:r>
              <a:rPr b="0" lang="en-GB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Noto Sans"/>
                <a:ea typeface="Noto Sans"/>
              </a:rPr>
              <a:t>)</a:t>
            </a:r>
            <a:r>
              <a:rPr b="1" lang="en-GB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Noto Sans"/>
                <a:ea typeface="Noto Sans"/>
              </a:rPr>
              <a:t>x</a:t>
            </a:r>
            <a:r>
              <a:rPr b="0" lang="en-GB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Noto Sans"/>
                <a:ea typeface="Noto Sans"/>
              </a:rPr>
              <a:t> = 0         det(</a:t>
            </a:r>
            <a:r>
              <a:rPr b="1" lang="en-GB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Noto Sans"/>
                <a:ea typeface="Noto Sans"/>
              </a:rPr>
              <a:t>A</a:t>
            </a:r>
            <a:r>
              <a:rPr b="0" lang="en-GB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Noto Sans"/>
                <a:ea typeface="Noto Sans"/>
              </a:rPr>
              <a:t> – λ</a:t>
            </a:r>
            <a:r>
              <a:rPr b="1" lang="en-GB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Noto Sans"/>
                <a:ea typeface="Noto Sans"/>
              </a:rPr>
              <a:t>I</a:t>
            </a:r>
            <a:r>
              <a:rPr b="0" lang="en-GB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Noto Sans"/>
                <a:ea typeface="Noto Sans"/>
              </a:rPr>
              <a:t>) = 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515151"/>
              </a:buClr>
              <a:buFont typeface="Arial"/>
              <a:buChar char="•"/>
            </a:pPr>
            <a:r>
              <a:rPr b="1" lang="en-GB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"/>
              </a:rPr>
              <a:t>	</a:t>
            </a:r>
            <a:r>
              <a:rPr b="1" lang="en-GB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"/>
              </a:rPr>
              <a:t>	</a:t>
            </a:r>
            <a:r>
              <a:rPr b="1" lang="en-GB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"/>
              </a:rPr>
              <a:t>	</a:t>
            </a:r>
            <a:r>
              <a:rPr b="1" lang="en-GB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"/>
              </a:rPr>
              <a:t>   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504360" y="3424680"/>
            <a:ext cx="2087280" cy="1038960"/>
          </a:xfrm>
          <a:prstGeom prst="rect">
            <a:avLst/>
          </a:prstGeom>
          <a:ln>
            <a:noFill/>
          </a:ln>
        </p:spPr>
      </p:pic>
      <p:pic>
        <p:nvPicPr>
          <p:cNvPr id="174" name="" descr=""/>
          <p:cNvPicPr/>
          <p:nvPr/>
        </p:nvPicPr>
        <p:blipFill>
          <a:blip r:embed="rId2"/>
          <a:stretch/>
        </p:blipFill>
        <p:spPr>
          <a:xfrm>
            <a:off x="3088080" y="3420000"/>
            <a:ext cx="3967560" cy="993240"/>
          </a:xfrm>
          <a:prstGeom prst="rect">
            <a:avLst/>
          </a:prstGeom>
          <a:ln>
            <a:noFill/>
          </a:ln>
        </p:spPr>
      </p:pic>
      <p:sp>
        <p:nvSpPr>
          <p:cNvPr id="175" name="CustomShape 3"/>
          <p:cNvSpPr/>
          <p:nvPr/>
        </p:nvSpPr>
        <p:spPr>
          <a:xfrm>
            <a:off x="360000" y="4968000"/>
            <a:ext cx="7991280" cy="105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Noto Sans"/>
                <a:ea typeface="Noto Sans"/>
              </a:rPr>
              <a:t>Solve: (1- λ)*(4-λ) – 2*2 = 0 →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Noto Sans"/>
                <a:ea typeface="Noto Sans"/>
              </a:rPr>
              <a:t>	</a:t>
            </a:r>
            <a:r>
              <a:rPr b="0" lang="en-GB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Noto Sans"/>
                <a:ea typeface="Noto Sans"/>
              </a:rPr>
              <a:t>	</a:t>
            </a:r>
            <a:r>
              <a:rPr b="0" lang="en-GB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Noto Sans"/>
                <a:ea typeface="Noto Sans"/>
              </a:rPr>
              <a:t>	</a:t>
            </a:r>
            <a:r>
              <a:rPr b="0" lang="en-GB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Noto Sans"/>
                <a:ea typeface="Noto Sans"/>
              </a:rPr>
              <a:t>	</a:t>
            </a:r>
            <a:r>
              <a:rPr b="0" lang="en-GB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Noto Sans"/>
                <a:ea typeface="Noto Sans"/>
              </a:rPr>
              <a:t>	</a:t>
            </a:r>
            <a:r>
              <a:rPr b="0" lang="en-GB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Noto Sans"/>
                <a:ea typeface="Noto Sans"/>
              </a:rPr>
              <a:t>	</a:t>
            </a:r>
            <a:r>
              <a:rPr b="0" lang="en-GB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Noto Sans"/>
                <a:ea typeface="Noto Sans"/>
              </a:rPr>
              <a:t>	</a:t>
            </a:r>
            <a:r>
              <a:rPr b="0" lang="en-GB" sz="2800" spc="-1" strike="noStrike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Noto Sans"/>
                <a:ea typeface="Noto Sans"/>
              </a:rPr>
              <a:t>eigenvalues</a:t>
            </a:r>
            <a:r>
              <a:rPr b="0" lang="en-GB" sz="28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Noto Sans"/>
                <a:ea typeface="Noto Sans"/>
              </a:rPr>
              <a:t>→ </a:t>
            </a:r>
            <a:r>
              <a:rPr b="0" lang="en-GB" sz="2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Noto Sans"/>
                <a:ea typeface="Noto Sans"/>
              </a:rPr>
              <a:t>eigenvector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Line 4"/>
          <p:cNvSpPr/>
          <p:nvPr/>
        </p:nvSpPr>
        <p:spPr>
          <a:xfrm>
            <a:off x="1836000" y="2988000"/>
            <a:ext cx="504000" cy="36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Line 5"/>
          <p:cNvSpPr/>
          <p:nvPr/>
        </p:nvSpPr>
        <p:spPr>
          <a:xfrm>
            <a:off x="4500000" y="2988000"/>
            <a:ext cx="504000" cy="36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5400" y="496080"/>
            <a:ext cx="9142920" cy="2851200"/>
          </a:xfrm>
          <a:prstGeom prst="rect">
            <a:avLst/>
          </a:prstGeom>
          <a:ln>
            <a:noFill/>
          </a:ln>
        </p:spPr>
      </p:pic>
      <p:sp>
        <p:nvSpPr>
          <p:cNvPr id="179" name="CustomShape 1"/>
          <p:cNvSpPr/>
          <p:nvPr/>
        </p:nvSpPr>
        <p:spPr>
          <a:xfrm>
            <a:off x="216000" y="3456000"/>
            <a:ext cx="8135640" cy="129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Eigenvectors are </a:t>
            </a:r>
            <a:r>
              <a:rPr b="1" lang="en-GB" sz="26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uncorrelated</a:t>
            </a:r>
            <a:r>
              <a:rPr b="0" lang="en-GB" sz="26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(covariance between the two linear combinations is 0) and </a:t>
            </a:r>
            <a:r>
              <a:rPr b="1" lang="en-GB" sz="26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orthonormal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Proportion of variance explained: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0" name="Picture 3" descr=""/>
          <p:cNvPicPr/>
          <p:nvPr/>
        </p:nvPicPr>
        <p:blipFill>
          <a:blip r:embed="rId2"/>
          <a:stretch/>
        </p:blipFill>
        <p:spPr>
          <a:xfrm>
            <a:off x="2243520" y="5400000"/>
            <a:ext cx="3660120" cy="1261800"/>
          </a:xfrm>
          <a:prstGeom prst="rect">
            <a:avLst/>
          </a:prstGeom>
          <a:ln>
            <a:noFill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" descr=""/>
          <p:cNvPicPr/>
          <p:nvPr/>
        </p:nvPicPr>
        <p:blipFill>
          <a:blip r:embed="rId1"/>
          <a:srcRect l="0" t="0" r="12364" b="0"/>
          <a:stretch/>
        </p:blipFill>
        <p:spPr>
          <a:xfrm>
            <a:off x="72000" y="216000"/>
            <a:ext cx="4967280" cy="6091560"/>
          </a:xfrm>
          <a:prstGeom prst="rect">
            <a:avLst/>
          </a:prstGeom>
          <a:ln>
            <a:noFill/>
          </a:ln>
        </p:spPr>
      </p:pic>
      <p:sp>
        <p:nvSpPr>
          <p:cNvPr id="182" name="CustomShape 1"/>
          <p:cNvSpPr/>
          <p:nvPr/>
        </p:nvSpPr>
        <p:spPr>
          <a:xfrm>
            <a:off x="5039640" y="16920"/>
            <a:ext cx="3960000" cy="653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Input matrix → Covariance matrix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 centre original variables (D)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 compute covariance matrix DD</a:t>
            </a:r>
            <a:r>
              <a:rPr b="0" lang="en-GB" sz="2200" spc="-1" strike="noStrike" baseline="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 Compute eigenvalues and eigenvectors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(any p× p real symmetric matrix, such as a covariance matrix S, has exactly p real eigenvalues)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Covariance –&gt; Correlation</a:t>
            </a: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1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matrix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(avoid unit problems)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 centre AND standardise the original matrix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 the covariance matrix of standardised dataset  = correlation matrix of original dataset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" descr=""/>
          <p:cNvPicPr/>
          <p:nvPr/>
        </p:nvPicPr>
        <p:blipFill>
          <a:blip r:embed="rId1"/>
          <a:stretch/>
        </p:blipFill>
        <p:spPr>
          <a:xfrm>
            <a:off x="1415160" y="1406520"/>
            <a:ext cx="6323400" cy="5075640"/>
          </a:xfrm>
          <a:prstGeom prst="rect">
            <a:avLst/>
          </a:prstGeom>
          <a:ln>
            <a:noFill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RDSVS 4-3 Slides - UG_v4 (003)</Template>
  <TotalTime>20169</TotalTime>
  <Application>LibreOffice/5.1.6.2$Linux_X86_64 LibreOffice_project/10m0$Build-2</Application>
  <Company>University of Edinburgh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2017-04-21T12:20:40Z</dcterms:created>
  <dc:creator>WILSON Neil</dc:creator>
  <dc:description/>
  <dc:language>en-GB</dc:language>
  <cp:lastModifiedBy/>
  <dcterms:modified xsi:type="dcterms:W3CDTF">2019-09-12T11:37:02Z</dcterms:modified>
  <cp:revision>197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16.0016</vt:lpwstr>
  </property>
  <property fmtid="{D5CDD505-2E9C-101B-9397-08002B2CF9AE}" pid="3" name="Company">
    <vt:lpwstr>University of Edinburgh</vt:lpwstr>
  </property>
  <property fmtid="{D5CDD505-2E9C-101B-9397-08002B2CF9AE}" pid="4" name="ContentTypeId">
    <vt:lpwstr>0x0101000AB51A18C9AB0E4197D8453EE4B1F586</vt:lpwstr>
  </property>
  <property fmtid="{D5CDD505-2E9C-101B-9397-08002B2CF9AE}" pid="5" name="HiddenSlides">
    <vt:i4>0</vt:i4>
  </property>
  <property fmtid="{D5CDD505-2E9C-101B-9397-08002B2CF9AE}" pid="6" name="HyperlinksChanged">
    <vt:bool>0</vt:bool>
  </property>
  <property fmtid="{D5CDD505-2E9C-101B-9397-08002B2CF9AE}" pid="7" name="LinksUpToDate">
    <vt:bool>0</vt:bool>
  </property>
  <property fmtid="{D5CDD505-2E9C-101B-9397-08002B2CF9AE}" pid="8" name="MMClips">
    <vt:i4>0</vt:i4>
  </property>
  <property fmtid="{D5CDD505-2E9C-101B-9397-08002B2CF9AE}" pid="9" name="Notes">
    <vt:i4>3</vt:i4>
  </property>
  <property fmtid="{D5CDD505-2E9C-101B-9397-08002B2CF9AE}" pid="10" name="PresentationFormat">
    <vt:lpwstr>On-screen Show (4:3)</vt:lpwstr>
  </property>
  <property fmtid="{D5CDD505-2E9C-101B-9397-08002B2CF9AE}" pid="11" name="ScaleCrop">
    <vt:bool>0</vt:bool>
  </property>
  <property fmtid="{D5CDD505-2E9C-101B-9397-08002B2CF9AE}" pid="12" name="ShareDoc">
    <vt:bool>0</vt:bool>
  </property>
  <property fmtid="{D5CDD505-2E9C-101B-9397-08002B2CF9AE}" pid="13" name="Slides">
    <vt:i4>10</vt:i4>
  </property>
</Properties>
</file>